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6" r:id="rId2"/>
    <p:sldId id="274" r:id="rId3"/>
    <p:sldId id="273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B78A697-9D75-4DE8-8C28-1296A6CF43C1}" type="datetimeFigureOut">
              <a:rPr lang="en-US" smtClean="0"/>
              <a:t>26-May-22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671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smtClean="0"/>
              <a:t>26-May-22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905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smtClean="0"/>
              <a:t>26-May-22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063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smtClean="0"/>
              <a:t>26-May-22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29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smtClean="0"/>
              <a:t>26-May-22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698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smtClean="0"/>
              <a:t>26-May-22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746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smtClean="0"/>
              <a:t>26-May-22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681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smtClean="0"/>
              <a:t>26-May-22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860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smtClean="0"/>
              <a:t>26-May-22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61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smtClean="0"/>
              <a:t>26-May-22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64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smtClean="0"/>
              <a:t>26-May-22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069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0172865-FBF0-458A-BAFF-4F75173770F5}" type="datetimeFigureOut">
              <a:rPr lang="en-US" smtClean="0"/>
              <a:t>26-May-22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35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ocs.google.com/document/d/1GQaBLmC0HDQ2pMyi1iKOM7uQWJdtwbcnT1-rRKouu9Y/edit?usp=shari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Extended essay Guide:</a:t>
            </a:r>
            <a:br>
              <a:rPr lang="en-US" dirty="0"/>
            </a:br>
            <a:r>
              <a:rPr lang="en-US" dirty="0"/>
              <a:t>May </a:t>
            </a:r>
            <a:r>
              <a:rPr lang="en-US" dirty="0" smtClean="0"/>
              <a:t>2023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Matthew </a:t>
            </a:r>
            <a:r>
              <a:rPr lang="en-US" dirty="0" smtClean="0"/>
              <a:t>Q. Larson</a:t>
            </a:r>
          </a:p>
          <a:p>
            <a:r>
              <a:rPr lang="en-US" dirty="0" smtClean="0"/>
              <a:t>larsononline1@gmail.com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4787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500" dirty="0"/>
              <a:t>Listen to the introductory talk on </a:t>
            </a:r>
            <a:r>
              <a:rPr lang="en-US" sz="2500" dirty="0" smtClean="0"/>
              <a:t>EE (already Done)</a:t>
            </a:r>
          </a:p>
          <a:p>
            <a:pPr lvl="0"/>
            <a:r>
              <a:rPr lang="en-US" sz="2500" dirty="0" smtClean="0"/>
              <a:t>Read subject guide over the topics you are interested in</a:t>
            </a:r>
          </a:p>
          <a:p>
            <a:pPr lvl="1"/>
            <a:r>
              <a:rPr lang="en-US" sz="2500" dirty="0" smtClean="0"/>
              <a:t>Pick </a:t>
            </a:r>
            <a:r>
              <a:rPr lang="en-US" sz="2500" u="sng" dirty="0" smtClean="0"/>
              <a:t>TWO</a:t>
            </a:r>
          </a:p>
          <a:p>
            <a:pPr lvl="0"/>
            <a:r>
              <a:rPr lang="en-US" sz="2500" dirty="0" smtClean="0"/>
              <a:t>Look at specific topics in these areas</a:t>
            </a:r>
          </a:p>
          <a:p>
            <a:pPr lvl="0"/>
            <a:r>
              <a:rPr lang="en-US" sz="2500" dirty="0" smtClean="0"/>
              <a:t>Develop a research question for each subject</a:t>
            </a:r>
          </a:p>
          <a:p>
            <a:pPr lvl="0"/>
            <a:r>
              <a:rPr lang="en-US" sz="2500" dirty="0" smtClean="0"/>
              <a:t>Find three academic sources for each research question</a:t>
            </a:r>
          </a:p>
        </p:txBody>
      </p:sp>
    </p:spTree>
    <p:extLst>
      <p:ext uri="{BB962C8B-B14F-4D97-AF65-F5344CB8AC3E}">
        <p14:creationId xmlns:p14="http://schemas.microsoft.com/office/powerpoint/2010/main" val="1329658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500" dirty="0" smtClean="0"/>
              <a:t>Complete EE Signup</a:t>
            </a:r>
          </a:p>
          <a:p>
            <a:pPr lvl="1"/>
            <a:r>
              <a:rPr lang="en-US" sz="2500" dirty="0" smtClean="0"/>
              <a:t>Linked on website </a:t>
            </a:r>
          </a:p>
          <a:p>
            <a:pPr lvl="1"/>
            <a:r>
              <a:rPr lang="en-US" sz="2500" dirty="0" smtClean="0"/>
              <a:t>Opens October 24th</a:t>
            </a:r>
          </a:p>
          <a:p>
            <a:pPr lvl="1"/>
            <a:r>
              <a:rPr lang="en-US" sz="2500" dirty="0" smtClean="0"/>
              <a:t>Closes November 1</a:t>
            </a:r>
            <a:r>
              <a:rPr lang="en-US" sz="2500" baseline="30000" dirty="0" smtClean="0"/>
              <a:t>st</a:t>
            </a:r>
            <a:r>
              <a:rPr lang="en-US" sz="2500" dirty="0" smtClean="0"/>
              <a:t>, 12:00 PM</a:t>
            </a:r>
          </a:p>
          <a:p>
            <a:r>
              <a:rPr lang="en-US" sz="2500" dirty="0" smtClean="0"/>
              <a:t>Supervisor assigned </a:t>
            </a:r>
          </a:p>
          <a:p>
            <a:pPr lvl="1"/>
            <a:r>
              <a:rPr lang="en-US" sz="2500" dirty="0" smtClean="0"/>
              <a:t>December 2</a:t>
            </a:r>
            <a:r>
              <a:rPr lang="en-US" sz="2500" baseline="30000" dirty="0" smtClean="0"/>
              <a:t>nd</a:t>
            </a:r>
            <a:endParaRPr lang="en-US" sz="2500" dirty="0" smtClean="0"/>
          </a:p>
          <a:p>
            <a:r>
              <a:rPr lang="en-US" sz="2500" dirty="0" smtClean="0"/>
              <a:t>Sign EE Commitment Letter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664" y="585216"/>
            <a:ext cx="5796180" cy="398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70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the Supervisor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T</a:t>
            </a:r>
            <a:r>
              <a:rPr lang="en-US" sz="2500" dirty="0" smtClean="0"/>
              <a:t>hree </a:t>
            </a:r>
            <a:r>
              <a:rPr lang="en-US" sz="2500" dirty="0"/>
              <a:t>mandatory reflection sessions with each student </a:t>
            </a:r>
          </a:p>
          <a:p>
            <a:pPr lvl="1"/>
            <a:r>
              <a:rPr lang="en-US" sz="2500" dirty="0" err="1" smtClean="0"/>
              <a:t>RPPF</a:t>
            </a:r>
            <a:r>
              <a:rPr lang="en-US" sz="2500" dirty="0" smtClean="0"/>
              <a:t> form after each meeting </a:t>
            </a:r>
          </a:p>
          <a:p>
            <a:r>
              <a:rPr lang="en-US" sz="2500" dirty="0" smtClean="0"/>
              <a:t>Provide </a:t>
            </a:r>
            <a:r>
              <a:rPr lang="en-US" sz="2500" dirty="0"/>
              <a:t>students with advice and guidance in </a:t>
            </a:r>
            <a:r>
              <a:rPr lang="en-US" sz="2500" dirty="0" smtClean="0"/>
              <a:t>their research</a:t>
            </a:r>
          </a:p>
          <a:p>
            <a:r>
              <a:rPr lang="en-US" sz="2500" dirty="0" smtClean="0"/>
              <a:t>Encourage </a:t>
            </a:r>
            <a:r>
              <a:rPr lang="en-US" sz="2500" dirty="0"/>
              <a:t>and support students throughout the research and writing </a:t>
            </a:r>
            <a:endParaRPr lang="en-US" sz="2500" dirty="0" smtClean="0"/>
          </a:p>
          <a:p>
            <a:r>
              <a:rPr lang="en-US" sz="2500" dirty="0"/>
              <a:t>H</a:t>
            </a:r>
            <a:r>
              <a:rPr lang="en-US" sz="2500" dirty="0" smtClean="0"/>
              <a:t>elp </a:t>
            </a:r>
            <a:r>
              <a:rPr lang="en-US" sz="2500" dirty="0"/>
              <a:t>to formulate </a:t>
            </a:r>
            <a:r>
              <a:rPr lang="en-US" sz="2500" dirty="0" smtClean="0"/>
              <a:t>a </a:t>
            </a:r>
            <a:r>
              <a:rPr lang="en-US" sz="2500" dirty="0" err="1" smtClean="0"/>
              <a:t>RQ</a:t>
            </a:r>
            <a:r>
              <a:rPr lang="en-US" sz="2500" dirty="0" smtClean="0"/>
              <a:t> </a:t>
            </a:r>
            <a:r>
              <a:rPr lang="en-US" sz="2500" dirty="0"/>
              <a:t> </a:t>
            </a:r>
            <a:endParaRPr lang="en-US" sz="2500" dirty="0" smtClean="0"/>
          </a:p>
          <a:p>
            <a:pPr lvl="1"/>
            <a:r>
              <a:rPr lang="en-US" sz="2500" dirty="0"/>
              <a:t>M</a:t>
            </a:r>
            <a:r>
              <a:rPr lang="en-US" sz="2500" dirty="0" smtClean="0"/>
              <a:t>ust ensure </a:t>
            </a:r>
            <a:r>
              <a:rPr lang="en-US" sz="2500" dirty="0"/>
              <a:t>that </a:t>
            </a:r>
            <a:r>
              <a:rPr lang="en-US" sz="2500" dirty="0" smtClean="0"/>
              <a:t>the question </a:t>
            </a:r>
            <a:r>
              <a:rPr lang="en-US" sz="2500" dirty="0"/>
              <a:t>satisfies appropriate legal and ethical standards with regard to health and safety, confidentiality, human rights, animal welfare and environmental issues</a:t>
            </a:r>
          </a:p>
          <a:p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7597"/>
          <a:stretch/>
        </p:blipFill>
        <p:spPr>
          <a:xfrm>
            <a:off x="8140335" y="156752"/>
            <a:ext cx="3785508" cy="303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96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the Supervisor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Be familiar with the </a:t>
            </a:r>
            <a:r>
              <a:rPr lang="en-US" sz="2500" dirty="0" smtClean="0"/>
              <a:t>extended </a:t>
            </a:r>
            <a:r>
              <a:rPr lang="en-US" sz="2500" dirty="0"/>
              <a:t>essay and the assessment </a:t>
            </a:r>
            <a:r>
              <a:rPr lang="en-US" sz="2500" dirty="0" smtClean="0"/>
              <a:t>criteria  </a:t>
            </a:r>
          </a:p>
          <a:p>
            <a:r>
              <a:rPr lang="en-US" sz="2500" dirty="0" smtClean="0"/>
              <a:t>Monitor student progress,  offer guidance,  </a:t>
            </a:r>
            <a:r>
              <a:rPr lang="en-US" sz="2500" dirty="0"/>
              <a:t>and </a:t>
            </a:r>
            <a:r>
              <a:rPr lang="en-US" sz="2500" dirty="0" smtClean="0"/>
              <a:t>ensure </a:t>
            </a:r>
            <a:r>
              <a:rPr lang="en-US" sz="2500" dirty="0"/>
              <a:t>that the essay is the student’s own work</a:t>
            </a:r>
          </a:p>
          <a:p>
            <a:r>
              <a:rPr lang="en-US" sz="2500" dirty="0" smtClean="0"/>
              <a:t>Ensure </a:t>
            </a:r>
            <a:r>
              <a:rPr lang="en-US" sz="2500" dirty="0"/>
              <a:t>that </a:t>
            </a:r>
            <a:r>
              <a:rPr lang="en-US" sz="2500" dirty="0" smtClean="0"/>
              <a:t>deadlines are met</a:t>
            </a:r>
          </a:p>
          <a:p>
            <a:r>
              <a:rPr lang="en-US" sz="2500" dirty="0" smtClean="0"/>
              <a:t>Conduct viva voce</a:t>
            </a:r>
            <a:endParaRPr lang="en-US" sz="2500" dirty="0"/>
          </a:p>
          <a:p>
            <a:r>
              <a:rPr lang="en-US" sz="2500" dirty="0"/>
              <a:t>Read the final version and, in conjunction with the viva voce, confirm its </a:t>
            </a:r>
            <a:r>
              <a:rPr lang="en-US" sz="2500" dirty="0" smtClean="0"/>
              <a:t>authenticity</a:t>
            </a:r>
          </a:p>
          <a:p>
            <a:r>
              <a:rPr lang="en-US" sz="2500" dirty="0" smtClean="0"/>
              <a:t>Embrace </a:t>
            </a:r>
            <a:r>
              <a:rPr lang="en-US" sz="2500" dirty="0" err="1" smtClean="0"/>
              <a:t>ATL</a:t>
            </a:r>
            <a:r>
              <a:rPr lang="en-US" sz="2500" dirty="0" smtClean="0"/>
              <a:t> with students</a:t>
            </a:r>
          </a:p>
        </p:txBody>
      </p:sp>
    </p:spTree>
    <p:extLst>
      <p:ext uri="{BB962C8B-B14F-4D97-AF65-F5344CB8AC3E}">
        <p14:creationId xmlns:p14="http://schemas.microsoft.com/office/powerpoint/2010/main" val="3521828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071" y="213795"/>
            <a:ext cx="9720072" cy="1499616"/>
          </a:xfrm>
        </p:spPr>
        <p:txBody>
          <a:bodyPr/>
          <a:lstStyle/>
          <a:p>
            <a:r>
              <a:rPr lang="en-US" dirty="0" smtClean="0"/>
              <a:t>Reading Student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500" dirty="0" smtClean="0">
              <a:hlinkClick r:id="rId2"/>
            </a:endParaRPr>
          </a:p>
          <a:p>
            <a:r>
              <a:rPr lang="en-US" sz="2500" dirty="0" smtClean="0"/>
              <a:t>Must read and provide feedback on one draft</a:t>
            </a:r>
          </a:p>
          <a:p>
            <a:r>
              <a:rPr lang="en-US" sz="2500" dirty="0" smtClean="0"/>
              <a:t>Supervisors may only read one draft of the EE</a:t>
            </a:r>
          </a:p>
          <a:p>
            <a:r>
              <a:rPr lang="en-US" sz="2500" dirty="0" smtClean="0"/>
              <a:t>Teachers cannot edit the draft</a:t>
            </a:r>
            <a:endParaRPr lang="en-US" sz="2500" dirty="0"/>
          </a:p>
          <a:p>
            <a:r>
              <a:rPr lang="en-US" sz="2500" dirty="0"/>
              <a:t>S</a:t>
            </a:r>
            <a:r>
              <a:rPr lang="en-US" sz="2500" dirty="0" smtClean="0"/>
              <a:t>hould </a:t>
            </a:r>
            <a:r>
              <a:rPr lang="en-US" sz="2500" dirty="0"/>
              <a:t>take place after the interim reflection session, but before the final reflection </a:t>
            </a:r>
            <a:r>
              <a:rPr lang="en-US" sz="2500" dirty="0" smtClean="0"/>
              <a:t>session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788" y="179832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50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skillset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555" y="1776013"/>
            <a:ext cx="10394707" cy="382795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978386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shown to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TIMELINE ON WEBSITE </a:t>
            </a:r>
          </a:p>
          <a:p>
            <a:r>
              <a:rPr lang="en-US" dirty="0" smtClean="0"/>
              <a:t>ACADEMIC INTEGRITY </a:t>
            </a:r>
          </a:p>
          <a:p>
            <a:r>
              <a:rPr lang="en-US" dirty="0" smtClean="0"/>
              <a:t>BRIEF OVERVIEW OF RESEARCH PROCESS ON WEBSITE</a:t>
            </a:r>
          </a:p>
          <a:p>
            <a:r>
              <a:rPr lang="en-US" dirty="0" smtClean="0"/>
              <a:t>SOURCE SECTION ON WEBSITE</a:t>
            </a:r>
          </a:p>
          <a:p>
            <a:r>
              <a:rPr lang="en-US" dirty="0" smtClean="0"/>
              <a:t>EE SIGN OUT FORM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065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0574"/>
          <a:stretch/>
        </p:blipFill>
        <p:spPr>
          <a:xfrm>
            <a:off x="1216805" y="381435"/>
            <a:ext cx="8812203" cy="616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63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save subject specific questions until the end of the meeting</a:t>
            </a:r>
          </a:p>
          <a:p>
            <a:r>
              <a:rPr lang="en-US" dirty="0" smtClean="0"/>
              <a:t>I will ask for questions periodically so please hold questions until then.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970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3762" y="483326"/>
            <a:ext cx="9909483" cy="583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20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extended essay (</a:t>
            </a:r>
            <a:r>
              <a:rPr lang="en-US" dirty="0" err="1"/>
              <a:t>ee</a:t>
            </a:r>
            <a:r>
              <a:rPr lang="en-US" dirty="0"/>
              <a:t>)?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37765"/>
            <a:ext cx="10394707" cy="4402718"/>
          </a:xfrm>
        </p:spPr>
        <p:txBody>
          <a:bodyPr>
            <a:normAutofit/>
          </a:bodyPr>
          <a:lstStyle/>
          <a:p>
            <a:r>
              <a:rPr lang="en-US" sz="2500" dirty="0" smtClean="0"/>
              <a:t>In-depth </a:t>
            </a:r>
            <a:r>
              <a:rPr lang="en-US" sz="2500" dirty="0"/>
              <a:t>study of a focused topic </a:t>
            </a:r>
            <a:endParaRPr lang="en-US" sz="2500" dirty="0" smtClean="0"/>
          </a:p>
          <a:p>
            <a:pPr lvl="1"/>
            <a:r>
              <a:rPr lang="en-US" sz="2500" dirty="0" smtClean="0"/>
              <a:t>chosen from DP subjects</a:t>
            </a:r>
          </a:p>
          <a:p>
            <a:r>
              <a:rPr lang="en-US" sz="2500" dirty="0" smtClean="0"/>
              <a:t>Normally </a:t>
            </a:r>
            <a:r>
              <a:rPr lang="en-US" sz="2500" dirty="0"/>
              <a:t>one </a:t>
            </a:r>
            <a:r>
              <a:rPr lang="en-US" sz="2500" dirty="0" smtClean="0"/>
              <a:t>of six chosen </a:t>
            </a:r>
            <a:r>
              <a:rPr lang="en-US" sz="2500" dirty="0" err="1" smtClean="0"/>
              <a:t>IB</a:t>
            </a:r>
            <a:r>
              <a:rPr lang="en-US" sz="2500" dirty="0" smtClean="0"/>
              <a:t> subjects</a:t>
            </a:r>
          </a:p>
          <a:p>
            <a:pPr lvl="1"/>
            <a:r>
              <a:rPr lang="en-US" sz="2500" dirty="0" smtClean="0"/>
              <a:t>NOT Required</a:t>
            </a:r>
          </a:p>
          <a:p>
            <a:r>
              <a:rPr lang="en-US" sz="2500" dirty="0"/>
              <a:t>I</a:t>
            </a:r>
            <a:r>
              <a:rPr lang="en-US" sz="2500" dirty="0" smtClean="0"/>
              <a:t>ntended </a:t>
            </a:r>
            <a:r>
              <a:rPr lang="en-US" sz="2500" dirty="0"/>
              <a:t>to promote academic research and writing </a:t>
            </a:r>
            <a:r>
              <a:rPr lang="en-US" sz="2500" dirty="0" smtClean="0"/>
              <a:t>skills </a:t>
            </a:r>
          </a:p>
          <a:p>
            <a:r>
              <a:rPr lang="en-US" sz="2500" dirty="0"/>
              <a:t>O</a:t>
            </a:r>
            <a:r>
              <a:rPr lang="en-US" sz="2500" dirty="0" smtClean="0"/>
              <a:t>pportunity </a:t>
            </a:r>
            <a:r>
              <a:rPr lang="en-US" sz="2500" dirty="0"/>
              <a:t>to engage in personal research in a topic of your own </a:t>
            </a:r>
            <a:r>
              <a:rPr lang="en-US" sz="2500" dirty="0" smtClean="0"/>
              <a:t>choice</a:t>
            </a:r>
          </a:p>
          <a:p>
            <a:pPr lvl="1"/>
            <a:r>
              <a:rPr lang="en-US" sz="2500" dirty="0" smtClean="0"/>
              <a:t>Guided by a supervisor</a:t>
            </a:r>
          </a:p>
          <a:p>
            <a:pPr marL="128016" lvl="1" indent="0">
              <a:buNone/>
            </a:pPr>
            <a:endParaRPr lang="en-US" sz="2500" dirty="0" smtClean="0"/>
          </a:p>
          <a:p>
            <a:pPr marL="128016" lvl="1" indent="0">
              <a:buNone/>
            </a:pPr>
            <a:r>
              <a:rPr lang="en-US" sz="2500" b="1" dirty="0" smtClean="0"/>
              <a:t>All work MUST be done via Google Docs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805324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500" dirty="0"/>
              <a:t>C</a:t>
            </a:r>
            <a:r>
              <a:rPr lang="en-US" sz="2500" dirty="0" smtClean="0"/>
              <a:t>ompulsory </a:t>
            </a:r>
            <a:r>
              <a:rPr lang="en-US" sz="2500" dirty="0"/>
              <a:t>for all </a:t>
            </a:r>
            <a:r>
              <a:rPr lang="en-US" sz="2500" dirty="0" smtClean="0"/>
              <a:t>Full DP Students</a:t>
            </a:r>
          </a:p>
          <a:p>
            <a:pPr lvl="1"/>
            <a:r>
              <a:rPr lang="en-US" sz="2500" dirty="0" smtClean="0"/>
              <a:t>Optional for </a:t>
            </a:r>
            <a:r>
              <a:rPr lang="en-US" sz="2500" dirty="0"/>
              <a:t>course </a:t>
            </a:r>
            <a:r>
              <a:rPr lang="en-US" sz="2500" dirty="0" smtClean="0"/>
              <a:t>students</a:t>
            </a:r>
            <a:endParaRPr lang="en-US" sz="2500" dirty="0"/>
          </a:p>
          <a:p>
            <a:pPr lvl="0"/>
            <a:r>
              <a:rPr lang="en-US" sz="2500" dirty="0"/>
              <a:t>M</a:t>
            </a:r>
            <a:r>
              <a:rPr lang="en-US" sz="2500" dirty="0" smtClean="0"/>
              <a:t>ust earn </a:t>
            </a:r>
            <a:r>
              <a:rPr lang="en-US" sz="2500" dirty="0"/>
              <a:t>a D grade or higher to be awarded the full </a:t>
            </a:r>
            <a:r>
              <a:rPr lang="en-US" sz="2500" dirty="0" smtClean="0"/>
              <a:t>Diploma</a:t>
            </a:r>
            <a:endParaRPr lang="en-US" sz="2500" dirty="0"/>
          </a:p>
          <a:p>
            <a:pPr lvl="0"/>
            <a:r>
              <a:rPr lang="en-US" sz="2500" dirty="0" smtClean="0"/>
              <a:t>EE is </a:t>
            </a:r>
            <a:r>
              <a:rPr lang="en-US" sz="2500" dirty="0"/>
              <a:t>externally </a:t>
            </a:r>
            <a:r>
              <a:rPr lang="en-US" sz="2500" dirty="0" smtClean="0"/>
              <a:t>assessed</a:t>
            </a:r>
          </a:p>
          <a:p>
            <a:pPr lvl="1"/>
            <a:r>
              <a:rPr lang="en-US" sz="2500" dirty="0" smtClean="0"/>
              <a:t>Combines with </a:t>
            </a:r>
            <a:r>
              <a:rPr lang="en-US" sz="2500" dirty="0" err="1" smtClean="0"/>
              <a:t>TOK</a:t>
            </a:r>
            <a:r>
              <a:rPr lang="en-US" sz="2500" dirty="0"/>
              <a:t> </a:t>
            </a:r>
            <a:r>
              <a:rPr lang="en-US" sz="2500" dirty="0" smtClean="0"/>
              <a:t>for total of 3 points </a:t>
            </a:r>
          </a:p>
          <a:p>
            <a:r>
              <a:rPr lang="en-US" sz="2500" dirty="0" smtClean="0"/>
              <a:t>EE process </a:t>
            </a:r>
            <a:r>
              <a:rPr lang="en-US" sz="2500" dirty="0"/>
              <a:t>helps prepare students for success at university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838" y="3138282"/>
            <a:ext cx="10765314" cy="4189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845" y="0"/>
            <a:ext cx="2647621" cy="324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6807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2" y="2389967"/>
            <a:ext cx="10394707" cy="3311189"/>
          </a:xfrm>
        </p:spPr>
        <p:txBody>
          <a:bodyPr>
            <a:noAutofit/>
          </a:bodyPr>
          <a:lstStyle/>
          <a:p>
            <a:pPr lvl="0"/>
            <a:r>
              <a:rPr lang="en-US" sz="2500" dirty="0" smtClean="0"/>
              <a:t>Presented </a:t>
            </a:r>
            <a:r>
              <a:rPr lang="en-US" sz="2500" dirty="0"/>
              <a:t>as a formal piece of sustained academic writing </a:t>
            </a:r>
            <a:r>
              <a:rPr lang="en-US" sz="2500" dirty="0" smtClean="0"/>
              <a:t>containing</a:t>
            </a:r>
          </a:p>
          <a:p>
            <a:pPr lvl="0"/>
            <a:r>
              <a:rPr lang="en-US" sz="2500" dirty="0" smtClean="0"/>
              <a:t>Maximum of </a:t>
            </a:r>
            <a:r>
              <a:rPr lang="en-US" sz="2500" dirty="0"/>
              <a:t>4,000 </a:t>
            </a:r>
            <a:r>
              <a:rPr lang="en-US" sz="2500" dirty="0" smtClean="0"/>
              <a:t>words plus 500 word reflection form</a:t>
            </a:r>
          </a:p>
          <a:p>
            <a:pPr lvl="0"/>
            <a:r>
              <a:rPr lang="en-US" sz="2500" dirty="0" smtClean="0"/>
              <a:t>40 </a:t>
            </a:r>
            <a:r>
              <a:rPr lang="en-US" sz="2500" dirty="0"/>
              <a:t>hours of work by the </a:t>
            </a:r>
            <a:r>
              <a:rPr lang="en-US" sz="2500" dirty="0" smtClean="0"/>
              <a:t>student</a:t>
            </a:r>
          </a:p>
          <a:p>
            <a:pPr lvl="1"/>
            <a:r>
              <a:rPr lang="en-US" sz="2500" dirty="0" smtClean="0"/>
              <a:t>Plan accordingly </a:t>
            </a:r>
            <a:endParaRPr lang="en-US" sz="2500" dirty="0"/>
          </a:p>
          <a:p>
            <a:pPr lvl="0"/>
            <a:r>
              <a:rPr lang="en-US" sz="2500" dirty="0"/>
              <a:t>S</a:t>
            </a:r>
            <a:r>
              <a:rPr lang="en-US" sz="2500" dirty="0" smtClean="0"/>
              <a:t>upported </a:t>
            </a:r>
            <a:r>
              <a:rPr lang="en-US" sz="2500" dirty="0"/>
              <a:t>by a supervision process </a:t>
            </a:r>
            <a:r>
              <a:rPr lang="en-US" sz="2500" dirty="0" smtClean="0"/>
              <a:t>(Minimum 5 hours)</a:t>
            </a:r>
          </a:p>
          <a:p>
            <a:pPr lvl="1"/>
            <a:r>
              <a:rPr lang="en-US" sz="2500" dirty="0"/>
              <a:t>I</a:t>
            </a:r>
            <a:r>
              <a:rPr lang="en-US" sz="2500" dirty="0" smtClean="0"/>
              <a:t>ncludes </a:t>
            </a:r>
            <a:r>
              <a:rPr lang="en-US" sz="2500" u="sng" dirty="0"/>
              <a:t>three</a:t>
            </a:r>
            <a:r>
              <a:rPr lang="en-US" sz="2500" dirty="0"/>
              <a:t> mandatory reflection sessions.</a:t>
            </a:r>
          </a:p>
          <a:p>
            <a:pPr lvl="0"/>
            <a:r>
              <a:rPr lang="en-US" sz="2500" i="1" dirty="0"/>
              <a:t>V</a:t>
            </a:r>
            <a:r>
              <a:rPr lang="en-US" sz="2500" i="1" dirty="0" smtClean="0"/>
              <a:t>iva Voce</a:t>
            </a:r>
            <a:r>
              <a:rPr lang="en-US" sz="2500" dirty="0" smtClean="0"/>
              <a:t> </a:t>
            </a:r>
          </a:p>
          <a:p>
            <a:pPr lvl="1"/>
            <a:r>
              <a:rPr lang="en-US" sz="2500" dirty="0" smtClean="0"/>
              <a:t>Concluding </a:t>
            </a:r>
            <a:r>
              <a:rPr lang="en-US" sz="2500" dirty="0"/>
              <a:t>interview with the supervising </a:t>
            </a:r>
            <a:r>
              <a:rPr lang="en-US" sz="2500" dirty="0" smtClean="0"/>
              <a:t>teacher</a:t>
            </a:r>
          </a:p>
          <a:p>
            <a:pPr marL="0" indent="0"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151489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Aim of the EE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/>
              <a:t>The aims of the extended essay is for </a:t>
            </a:r>
            <a:r>
              <a:rPr lang="en-US" sz="2500" dirty="0" smtClean="0"/>
              <a:t>student to</a:t>
            </a:r>
            <a:r>
              <a:rPr lang="en-US" sz="2500" dirty="0"/>
              <a:t>:</a:t>
            </a:r>
          </a:p>
          <a:p>
            <a:pPr lvl="0"/>
            <a:r>
              <a:rPr lang="en-US" sz="2500" dirty="0"/>
              <a:t>Pursue independent research on a focused topic</a:t>
            </a:r>
          </a:p>
          <a:p>
            <a:pPr lvl="0"/>
            <a:r>
              <a:rPr lang="en-US" sz="2500" dirty="0"/>
              <a:t>Develop research and communication skills</a:t>
            </a:r>
          </a:p>
          <a:p>
            <a:pPr lvl="0"/>
            <a:r>
              <a:rPr lang="en-US" sz="2500" dirty="0"/>
              <a:t>Develop the skills of creative and critical thinking</a:t>
            </a:r>
          </a:p>
          <a:p>
            <a:pPr lvl="0"/>
            <a:r>
              <a:rPr lang="en-US" sz="2500" dirty="0"/>
              <a:t>Engage in a systematic process of research appropriate to the subject</a:t>
            </a:r>
          </a:p>
          <a:p>
            <a:pPr lvl="0"/>
            <a:r>
              <a:rPr lang="en-US" sz="2500" dirty="0"/>
              <a:t>Experience the excitement of intellectual discovery</a:t>
            </a:r>
            <a:r>
              <a:rPr lang="en-US" sz="2500" dirty="0" smtClean="0"/>
              <a:t>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159752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Objectives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37765"/>
            <a:ext cx="10394707" cy="4180650"/>
          </a:xfrm>
        </p:spPr>
        <p:txBody>
          <a:bodyPr>
            <a:normAutofit/>
          </a:bodyPr>
          <a:lstStyle/>
          <a:p>
            <a:pPr lvl="0"/>
            <a:r>
              <a:rPr lang="en-US" sz="2500" dirty="0" smtClean="0"/>
              <a:t>Plan </a:t>
            </a:r>
            <a:r>
              <a:rPr lang="en-US" sz="2500" dirty="0"/>
              <a:t>and pursue a research project with intellectual initiative and insight</a:t>
            </a:r>
          </a:p>
          <a:p>
            <a:pPr lvl="0"/>
            <a:r>
              <a:rPr lang="en-US" sz="2500" dirty="0"/>
              <a:t>Formulate a precise research question</a:t>
            </a:r>
          </a:p>
          <a:p>
            <a:pPr lvl="0"/>
            <a:r>
              <a:rPr lang="en-US" sz="2500" dirty="0"/>
              <a:t>Gather and interpret material from sources appropriate to the research question</a:t>
            </a:r>
          </a:p>
          <a:p>
            <a:pPr lvl="0"/>
            <a:r>
              <a:rPr lang="en-US" sz="2500" dirty="0"/>
              <a:t>Structure a reasoned argument in response to the research question on the basis of the material </a:t>
            </a:r>
            <a:r>
              <a:rPr lang="en-US" sz="2500" dirty="0" smtClean="0"/>
              <a:t>gathered</a:t>
            </a:r>
          </a:p>
          <a:p>
            <a:pPr lvl="0"/>
            <a:r>
              <a:rPr lang="en-US" sz="2500" dirty="0" smtClean="0"/>
              <a:t>Understand multiple Approaches to Learning (</a:t>
            </a:r>
            <a:r>
              <a:rPr lang="en-US" sz="2500" dirty="0" err="1" smtClean="0"/>
              <a:t>ATL</a:t>
            </a:r>
            <a:r>
              <a:rPr lang="en-US" sz="2500" dirty="0" smtClean="0"/>
              <a:t>)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70" y="4122984"/>
            <a:ext cx="2735016" cy="273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66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Objectives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3396"/>
            <a:ext cx="10394707" cy="4180650"/>
          </a:xfrm>
        </p:spPr>
        <p:txBody>
          <a:bodyPr>
            <a:normAutofit/>
          </a:bodyPr>
          <a:lstStyle/>
          <a:p>
            <a:pPr lvl="0"/>
            <a:r>
              <a:rPr lang="en-US" sz="2500" dirty="0" smtClean="0"/>
              <a:t>Present </a:t>
            </a:r>
            <a:r>
              <a:rPr lang="en-US" sz="2500" dirty="0"/>
              <a:t>their extended essay in a format appropriate to the subject, acknowledging sources in one of the established academic ways </a:t>
            </a:r>
            <a:endParaRPr lang="en-US" sz="2500" dirty="0" smtClean="0"/>
          </a:p>
          <a:p>
            <a:pPr lvl="1"/>
            <a:r>
              <a:rPr lang="en-US" sz="2500" dirty="0" smtClean="0"/>
              <a:t>( </a:t>
            </a:r>
            <a:r>
              <a:rPr lang="en-US" sz="2500" dirty="0"/>
              <a:t>MLA, </a:t>
            </a:r>
            <a:r>
              <a:rPr lang="en-US" sz="2500" dirty="0" err="1"/>
              <a:t>APA</a:t>
            </a:r>
            <a:r>
              <a:rPr lang="en-US" sz="2500" dirty="0"/>
              <a:t>, Chicago, etc.)</a:t>
            </a:r>
          </a:p>
          <a:p>
            <a:pPr lvl="0"/>
            <a:r>
              <a:rPr lang="en-US" sz="2500" dirty="0"/>
              <a:t>Use the terminology and language appropriate to the subject with skill and understanding</a:t>
            </a:r>
          </a:p>
          <a:p>
            <a:pPr lvl="0"/>
            <a:r>
              <a:rPr lang="en-US" sz="2500" dirty="0"/>
              <a:t>Apply analytical and evaluative skills appropriate to the subject, with an understanding of the implications and the context of their </a:t>
            </a:r>
            <a:r>
              <a:rPr lang="en-US" sz="2500" dirty="0" smtClean="0"/>
              <a:t>research</a:t>
            </a:r>
            <a:endParaRPr lang="en-US" sz="2500" dirty="0"/>
          </a:p>
          <a:p>
            <a:endParaRPr lang="en-US" sz="25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453160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306</TotalTime>
  <Words>560</Words>
  <Application>Microsoft Office PowerPoint</Application>
  <PresentationFormat>Widescreen</PresentationFormat>
  <Paragraphs>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Tw Cen MT</vt:lpstr>
      <vt:lpstr>Tw Cen MT Condensed</vt:lpstr>
      <vt:lpstr>Wingdings 3</vt:lpstr>
      <vt:lpstr>Integral</vt:lpstr>
      <vt:lpstr>  Extended essay Guide: May 2023  </vt:lpstr>
      <vt:lpstr>PowerPoint Presentation</vt:lpstr>
      <vt:lpstr>PowerPoint Presentation</vt:lpstr>
      <vt:lpstr>What is the extended essay (ee)? </vt:lpstr>
      <vt:lpstr>PowerPoint Presentation</vt:lpstr>
      <vt:lpstr>PowerPoint Presentation</vt:lpstr>
      <vt:lpstr>The Aim of the EE </vt:lpstr>
      <vt:lpstr>Assessment Objectives </vt:lpstr>
      <vt:lpstr>Assessment Objectives </vt:lpstr>
      <vt:lpstr>What to do Next</vt:lpstr>
      <vt:lpstr>What to do Next</vt:lpstr>
      <vt:lpstr>The Role of the Supervisor </vt:lpstr>
      <vt:lpstr>The Role of the Supervisor </vt:lpstr>
      <vt:lpstr>Reading Student work</vt:lpstr>
      <vt:lpstr>Teacher skillset</vt:lpstr>
      <vt:lpstr>To Be shown to Students</vt:lpstr>
      <vt:lpstr>PowerPoint Presentation</vt:lpstr>
    </vt:vector>
  </TitlesOfParts>
  <Company>bbs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Extended essay Guide: May 2022</dc:title>
  <dc:creator>Matthew Larson</dc:creator>
  <cp:lastModifiedBy>Matthew Larson</cp:lastModifiedBy>
  <cp:revision>27</cp:revision>
  <dcterms:created xsi:type="dcterms:W3CDTF">2021-09-20T05:02:53Z</dcterms:created>
  <dcterms:modified xsi:type="dcterms:W3CDTF">2022-05-26T05:05:39Z</dcterms:modified>
</cp:coreProperties>
</file>